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/>
    <p:restoredTop sz="94674"/>
  </p:normalViewPr>
  <p:slideViewPr>
    <p:cSldViewPr snapToGrid="0" snapToObjects="1" showGuides="1">
      <p:cViewPr varScale="1">
        <p:scale>
          <a:sx n="91" d="100"/>
          <a:sy n="91" d="100"/>
        </p:scale>
        <p:origin x="200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36697-C920-2F41-9B75-04661F0326AE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17674-CE50-F548-8AB5-E7F3609C1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Label-free LOPIT with 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Rayner </a:t>
            </a:r>
            <a:r>
              <a:rPr lang="en-US" dirty="0" err="1" smtClean="0"/>
              <a:t>Queiroz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57200"/>
            <a:ext cx="7010400" cy="473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Experimental setup (</a:t>
            </a:r>
            <a:r>
              <a:rPr lang="en-US" dirty="0" err="1" smtClean="0"/>
              <a:t>Eneko</a:t>
            </a:r>
            <a:r>
              <a:rPr lang="en-US" dirty="0" smtClean="0"/>
              <a:t>/Rayner)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299253" y="1066801"/>
            <a:ext cx="8185239" cy="5371413"/>
            <a:chOff x="775252" y="1066800"/>
            <a:chExt cx="8185239" cy="5371413"/>
          </a:xfrm>
        </p:grpSpPr>
        <p:grpSp>
          <p:nvGrpSpPr>
            <p:cNvPr id="24" name="Group 23"/>
            <p:cNvGrpSpPr/>
            <p:nvPr/>
          </p:nvGrpSpPr>
          <p:grpSpPr>
            <a:xfrm>
              <a:off x="775252" y="1066800"/>
              <a:ext cx="8185239" cy="5131556"/>
              <a:chOff x="775252" y="1066800"/>
              <a:chExt cx="8185239" cy="513155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101" y="4395470"/>
                <a:ext cx="3334750" cy="1802886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775252" y="1066800"/>
                <a:ext cx="2971800" cy="3359150"/>
                <a:chOff x="762000" y="1798265"/>
                <a:chExt cx="2971800" cy="335915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762000" y="1798265"/>
                  <a:ext cx="2971800" cy="3359150"/>
                  <a:chOff x="762000" y="1524000"/>
                  <a:chExt cx="3838330" cy="4273550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620" r="66417"/>
                  <a:stretch/>
                </p:blipFill>
                <p:spPr>
                  <a:xfrm>
                    <a:off x="762000" y="1524000"/>
                    <a:ext cx="1905000" cy="427355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66546"/>
                  <a:stretch/>
                </p:blipFill>
                <p:spPr>
                  <a:xfrm>
                    <a:off x="2667000" y="1524000"/>
                    <a:ext cx="1933330" cy="427355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Rectangle 8"/>
                <p:cNvSpPr/>
                <p:nvPr/>
              </p:nvSpPr>
              <p:spPr>
                <a:xfrm>
                  <a:off x="2286000" y="1798265"/>
                  <a:ext cx="1447800" cy="3345235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" name="Straight Arrow Connector 11"/>
              <p:cNvCxnSpPr/>
              <p:nvPr/>
            </p:nvCxnSpPr>
            <p:spPr>
              <a:xfrm>
                <a:off x="3802745" y="2926135"/>
                <a:ext cx="1315907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3802745" y="2554751"/>
                <a:ext cx="13186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X </a:t>
                </a:r>
                <a:r>
                  <a:rPr lang="en-US" sz="1600"/>
                  <a:t>20 fractions</a:t>
                </a:r>
                <a:endParaRPr lang="en-US" sz="160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7" t="21127" r="8333"/>
              <a:stretch/>
            </p:blipFill>
            <p:spPr>
              <a:xfrm>
                <a:off x="5150491" y="1524000"/>
                <a:ext cx="3810000" cy="2573893"/>
              </a:xfrm>
              <a:prstGeom prst="rect">
                <a:avLst/>
              </a:prstGeom>
            </p:spPr>
          </p:pic>
          <p:cxnSp>
            <p:nvCxnSpPr>
              <p:cNvPr id="21" name="Straight Arrow Connector 20"/>
              <p:cNvCxnSpPr/>
              <p:nvPr/>
            </p:nvCxnSpPr>
            <p:spPr>
              <a:xfrm flipH="1">
                <a:off x="7772400" y="4097893"/>
                <a:ext cx="609601" cy="778907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252" y="4648200"/>
              <a:ext cx="2936251" cy="1498087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>
              <a:endCxn id="27" idx="3"/>
            </p:cNvCxnSpPr>
            <p:nvPr/>
          </p:nvCxnSpPr>
          <p:spPr>
            <a:xfrm flipH="1">
              <a:off x="3711503" y="5397243"/>
              <a:ext cx="555697" cy="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143000" y="6099659"/>
              <a:ext cx="18148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Q-</a:t>
              </a:r>
              <a:r>
                <a:rPr lang="en-US" sz="1600" dirty="0" err="1">
                  <a:solidFill>
                    <a:srgbClr val="C00000"/>
                  </a:solidFill>
                </a:rPr>
                <a:t>Exactive</a:t>
              </a:r>
              <a:r>
                <a:rPr lang="en-US" sz="1600" dirty="0">
                  <a:solidFill>
                    <a:srgbClr val="C00000"/>
                  </a:solidFill>
                </a:rPr>
                <a:t> </a:t>
              </a:r>
              <a:r>
                <a:rPr lang="en-US" sz="1600" dirty="0" err="1">
                  <a:solidFill>
                    <a:srgbClr val="C00000"/>
                  </a:solidFill>
                </a:rPr>
                <a:t>Orbitrap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57200"/>
            <a:ext cx="7753350" cy="473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Raw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1066801"/>
            <a:ext cx="7464675" cy="4609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5812764"/>
            <a:ext cx="491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23,000 peptides after removing multi-mappers</a:t>
            </a:r>
          </a:p>
          <a:p>
            <a:r>
              <a:rPr lang="en-US" dirty="0"/>
              <a:t>Majority of them are </a:t>
            </a:r>
            <a:r>
              <a:rPr lang="en-US" dirty="0" smtClean="0"/>
              <a:t>missing </a:t>
            </a:r>
            <a:r>
              <a:rPr lang="en-US" dirty="0"/>
              <a:t>values (average 85%)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457200"/>
            <a:ext cx="8229600" cy="4730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processing steps (for imputing missing values)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581008"/>
            <a:ext cx="7886700" cy="20574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/>
              <a:t>Remove F1 &amp; F2 as too few usable peptides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Remove all rows where &gt;75% of values (15/20) are missing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Impute </a:t>
            </a:r>
            <a:r>
              <a:rPr lang="en-US" sz="1600" dirty="0"/>
              <a:t>missing values using </a:t>
            </a:r>
            <a:r>
              <a:rPr lang="en-US" sz="1600" dirty="0"/>
              <a:t>k-nearest </a:t>
            </a:r>
            <a:r>
              <a:rPr lang="en-US" sz="1600" dirty="0" err="1"/>
              <a:t>neighbours</a:t>
            </a:r>
            <a:r>
              <a:rPr lang="en-US" sz="1600" dirty="0"/>
              <a:t> (</a:t>
            </a:r>
            <a:r>
              <a:rPr lang="en-US" sz="1600" dirty="0" err="1"/>
              <a:t>knn</a:t>
            </a:r>
            <a:r>
              <a:rPr lang="en-US" sz="16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Aggregate peptides into proteins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 err="1"/>
              <a:t>Normalise</a:t>
            </a:r>
            <a:r>
              <a:rPr lang="en-US" sz="1600" dirty="0"/>
              <a:t> using </a:t>
            </a:r>
            <a:r>
              <a:rPr lang="en-GB" sz="1600" dirty="0"/>
              <a:t>variance-stabilisation</a:t>
            </a:r>
            <a:r>
              <a:rPr lang="en-US" sz="1600" dirty="0"/>
              <a:t> (</a:t>
            </a:r>
            <a:r>
              <a:rPr lang="en-US" sz="1600" dirty="0" err="1"/>
              <a:t>vsn</a:t>
            </a:r>
            <a:r>
              <a:rPr lang="en-US" sz="16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Add known markers (acknowledging that only a few will be bona fide RBPs)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Plot  PCA and profile plots</a:t>
            </a:r>
            <a:endParaRPr lang="en-US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209800" y="3754368"/>
            <a:ext cx="7768424" cy="2764373"/>
            <a:chOff x="2362200" y="3313041"/>
            <a:chExt cx="7768424" cy="27643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525" r="3315" b="10743"/>
            <a:stretch/>
          </p:blipFill>
          <p:spPr>
            <a:xfrm>
              <a:off x="2362200" y="3429000"/>
              <a:ext cx="4191000" cy="253245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00" y="3313041"/>
              <a:ext cx="3577424" cy="2764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003"/>
            <a:ext cx="3670259" cy="33762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524724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 imputation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56938" y="5247248"/>
            <a:ext cx="3163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nbavg</a:t>
            </a:r>
            <a:r>
              <a:rPr lang="en-US" dirty="0" smtClean="0"/>
              <a:t> for random missing value</a:t>
            </a:r>
          </a:p>
          <a:p>
            <a:pPr algn="ctr"/>
            <a:r>
              <a:rPr lang="en-US" dirty="0" smtClean="0"/>
              <a:t>imputation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798" y="1846384"/>
            <a:ext cx="3454176" cy="3429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38798" y="5247249"/>
            <a:ext cx="3595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QRILC for non-random missing value</a:t>
            </a:r>
          </a:p>
          <a:p>
            <a:pPr algn="ctr"/>
            <a:r>
              <a:rPr lang="en-US" dirty="0" smtClean="0"/>
              <a:t>imputation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020553" y="6020973"/>
            <a:ext cx="4622279" cy="369332"/>
            <a:chOff x="3129019" y="6049108"/>
            <a:chExt cx="4622279" cy="369332"/>
          </a:xfrm>
        </p:grpSpPr>
        <p:sp>
          <p:nvSpPr>
            <p:cNvPr id="14" name="Rectangle 13"/>
            <p:cNvSpPr/>
            <p:nvPr/>
          </p:nvSpPr>
          <p:spPr>
            <a:xfrm>
              <a:off x="3129019" y="6049108"/>
              <a:ext cx="2076028" cy="369332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05046" y="6049108"/>
              <a:ext cx="2546252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29019" y="6049108"/>
              <a:ext cx="4622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Purple = Value exists, </a:t>
              </a:r>
              <a:r>
                <a:rPr lang="en-US" dirty="0" smtClean="0"/>
                <a:t>Yellow = Value is missing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371" y="1871003"/>
            <a:ext cx="34688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01674"/>
          </a:xfrm>
        </p:spPr>
        <p:txBody>
          <a:bodyPr>
            <a:normAutofit/>
          </a:bodyPr>
          <a:lstStyle/>
          <a:p>
            <a:r>
              <a:rPr lang="en-US" sz="3000" dirty="0"/>
              <a:t>Known markers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9" r="2500"/>
          <a:stretch/>
        </p:blipFill>
        <p:spPr>
          <a:xfrm>
            <a:off x="2038350" y="955902"/>
            <a:ext cx="8115300" cy="52699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47229" y="6114980"/>
            <a:ext cx="323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includes all glycoproteins !!</a:t>
            </a:r>
          </a:p>
          <a:p>
            <a:pPr algn="ctr"/>
            <a:r>
              <a:rPr lang="en-US" dirty="0"/>
              <a:t>Total proteins represented = 881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01674"/>
          </a:xfrm>
        </p:spPr>
        <p:txBody>
          <a:bodyPr>
            <a:normAutofit/>
          </a:bodyPr>
          <a:lstStyle/>
          <a:p>
            <a:r>
              <a:rPr lang="en-US" sz="3000" dirty="0"/>
              <a:t>Known markers</a:t>
            </a:r>
            <a:endParaRPr lang="en-US" sz="30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828800" y="914400"/>
            <a:ext cx="8115300" cy="5269976"/>
            <a:chOff x="114300" y="840188"/>
            <a:chExt cx="8915400" cy="5953788"/>
          </a:xfrm>
        </p:grpSpPr>
        <p:grpSp>
          <p:nvGrpSpPr>
            <p:cNvPr id="14" name="Group 13"/>
            <p:cNvGrpSpPr/>
            <p:nvPr/>
          </p:nvGrpSpPr>
          <p:grpSpPr>
            <a:xfrm>
              <a:off x="114300" y="840188"/>
              <a:ext cx="8915400" cy="5953788"/>
              <a:chOff x="114300" y="990600"/>
              <a:chExt cx="8915400" cy="595378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69" r="2500"/>
              <a:stretch/>
            </p:blipFill>
            <p:spPr>
              <a:xfrm>
                <a:off x="114300" y="990600"/>
                <a:ext cx="8915400" cy="5953788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3691606" y="1757114"/>
                <a:ext cx="5168772" cy="3954832"/>
                <a:chOff x="3691606" y="1757114"/>
                <a:chExt cx="5168772" cy="3954832"/>
              </a:xfrm>
            </p:grpSpPr>
            <p:sp>
              <p:nvSpPr>
                <p:cNvPr id="5" name="Oval 4"/>
                <p:cNvSpPr/>
                <p:nvPr/>
              </p:nvSpPr>
              <p:spPr>
                <a:xfrm rot="2957543">
                  <a:off x="5725165" y="4277154"/>
                  <a:ext cx="1621687" cy="1247897"/>
                </a:xfrm>
                <a:prstGeom prst="ellipse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7162800" y="4901102"/>
                  <a:ext cx="1697578" cy="3477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>
                      <a:solidFill>
                        <a:srgbClr val="7030A0"/>
                      </a:solidFill>
                    </a:rPr>
                    <a:t>Plasma membrane</a:t>
                  </a:r>
                  <a:endParaRPr lang="en-US" sz="140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4533228" y="3876253"/>
                  <a:ext cx="2478987" cy="930794"/>
                </a:xfrm>
                <a:prstGeom prst="ellipse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6738530" y="3846374"/>
                  <a:ext cx="407153" cy="3477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>
                      <a:solidFill>
                        <a:srgbClr val="FFC000"/>
                      </a:solidFill>
                    </a:rPr>
                    <a:t>ER</a:t>
                  </a:r>
                  <a:endParaRPr lang="en-US" sz="140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 rot="19819951">
                  <a:off x="4314363" y="2362204"/>
                  <a:ext cx="3199830" cy="594443"/>
                </a:xfrm>
                <a:prstGeom prst="ellipse">
                  <a:avLst/>
                </a:prstGeom>
                <a:noFill/>
                <a:ln>
                  <a:solidFill>
                    <a:srgbClr val="FF8AD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7266272" y="1757114"/>
                  <a:ext cx="842133" cy="3477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>
                      <a:solidFill>
                        <a:srgbClr val="FF8AD8"/>
                      </a:solidFill>
                    </a:rPr>
                    <a:t>Nucleus</a:t>
                  </a:r>
                  <a:endParaRPr lang="en-US" sz="1400">
                    <a:solidFill>
                      <a:srgbClr val="FF8AD8"/>
                    </a:solidFill>
                  </a:endParaRP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 rot="19819951">
                  <a:off x="3691606" y="3324064"/>
                  <a:ext cx="3199830" cy="449129"/>
                </a:xfrm>
                <a:prstGeom prst="ellipse">
                  <a:avLst/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651997" y="2661205"/>
                  <a:ext cx="1335225" cy="3477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0070C0"/>
                      </a:solidFill>
                    </a:rPr>
                    <a:t>60S Ribosome</a:t>
                  </a:r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229" y="3725841"/>
              <a:ext cx="1631351" cy="225423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547229" y="6114980"/>
            <a:ext cx="323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includes all glycoproteins !!</a:t>
            </a:r>
          </a:p>
          <a:p>
            <a:pPr algn="ctr"/>
            <a:r>
              <a:rPr lang="en-US" dirty="0"/>
              <a:t>Total proteins represented = 881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81001"/>
            <a:ext cx="8001000" cy="533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about glycoproteins ? (Non-imputed values)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806"/>
          <a:stretch/>
        </p:blipFill>
        <p:spPr>
          <a:xfrm>
            <a:off x="1539240" y="838200"/>
            <a:ext cx="5121952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640" y="3733800"/>
            <a:ext cx="5062361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3948" y="5111234"/>
            <a:ext cx="441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Later fractions less affected by glycoproteins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77001" y="2147245"/>
            <a:ext cx="313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Wide range of protein numbers</a:t>
            </a:r>
          </a:p>
          <a:p>
            <a:r>
              <a:rPr lang="en-US" dirty="0"/>
              <a:t>Total proteins = 2221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7601" y="86162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1130</a:t>
            </a:r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2132020" y="293737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107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67400" y="1369141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831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65127"/>
            <a:ext cx="7753350" cy="5492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Future work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219201"/>
            <a:ext cx="7753350" cy="495776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tRNA</a:t>
            </a:r>
            <a:r>
              <a:rPr lang="en-US" dirty="0" smtClean="0"/>
              <a:t> work : More replicates and extension of study with more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Veronica’s Insulin treated MCF10A cells </a:t>
            </a:r>
            <a:r>
              <a:rPr lang="mr-IN" dirty="0" smtClean="0"/>
              <a:t>–</a:t>
            </a:r>
            <a:r>
              <a:rPr lang="en-US" dirty="0" smtClean="0"/>
              <a:t> to </a:t>
            </a:r>
            <a:r>
              <a:rPr lang="en-US" dirty="0" err="1" smtClean="0"/>
              <a:t>analyse</a:t>
            </a:r>
            <a:r>
              <a:rPr lang="en-US" dirty="0" smtClean="0"/>
              <a:t> TMT data and compare to label-free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Vicky’s </a:t>
            </a:r>
            <a:r>
              <a:rPr lang="en-US" dirty="0" err="1" smtClean="0"/>
              <a:t>Tunicamycin</a:t>
            </a:r>
            <a:r>
              <a:rPr lang="en-US" dirty="0" smtClean="0"/>
              <a:t>/</a:t>
            </a:r>
            <a:r>
              <a:rPr lang="en-US" dirty="0" err="1" smtClean="0"/>
              <a:t>Thapsigargin</a:t>
            </a:r>
            <a:r>
              <a:rPr lang="en-US" dirty="0" smtClean="0"/>
              <a:t> data </a:t>
            </a:r>
            <a:r>
              <a:rPr lang="mr-IN" dirty="0" smtClean="0"/>
              <a:t>–</a:t>
            </a:r>
            <a:r>
              <a:rPr lang="en-US" dirty="0" smtClean="0"/>
              <a:t> to </a:t>
            </a:r>
            <a:r>
              <a:rPr lang="en-US" dirty="0" err="1" smtClean="0"/>
              <a:t>analyse</a:t>
            </a:r>
            <a:r>
              <a:rPr lang="en-US" dirty="0" smtClean="0"/>
              <a:t> TMT version of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Label-free OOPS : Pursue imputed and non-imputed proteins for GO enrichment (preliminary results a bit confusing, so still trying to make sense of it)</a:t>
            </a:r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252</Words>
  <Application>Microsoft Macintosh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Label-free LOPIT with OOPS</vt:lpstr>
      <vt:lpstr>Experimental setup (Eneko/Rayner)</vt:lpstr>
      <vt:lpstr>Raw data</vt:lpstr>
      <vt:lpstr>Data processing steps (for imputing missing values)</vt:lpstr>
      <vt:lpstr>Imputation</vt:lpstr>
      <vt:lpstr>Known markers</vt:lpstr>
      <vt:lpstr>Known markers</vt:lpstr>
      <vt:lpstr>What about glycoproteins ? (Non-imputed values) </vt:lpstr>
      <vt:lpstr>Future work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Label-free LOPIT with OOPS</dc:title>
  <dc:creator>emm.rox@gmail.com</dc:creator>
  <cp:lastModifiedBy>emm.rox@gmail.com</cp:lastModifiedBy>
  <cp:revision>8</cp:revision>
  <dcterms:created xsi:type="dcterms:W3CDTF">2019-04-04T12:12:49Z</dcterms:created>
  <dcterms:modified xsi:type="dcterms:W3CDTF">2019-04-04T14:59:36Z</dcterms:modified>
</cp:coreProperties>
</file>